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1</c:v>
                </c:pt>
                <c:pt idx="3">
                  <c:v>46</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0.17911689855499979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9.1239999999999988E-2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0.95253199999999971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9.1239999999999988E-2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0.32726800000000011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0.64040800000000075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6.8925939999999999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0.18934317342529994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8.9557000000000109E-2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0.93496399999999991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8.9557000000000109E-2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0.32123200000000018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0.88630599999999937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7.1979670000000002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1.5640780000000003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0.41231799999999996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0.11495099999999958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1.2000719999999996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0.11495099999999958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0.41231800000000085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0.13172300000000092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8.5258950000000002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0.10672499999999996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0.33993300000000026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9.4769999999999577E-2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0.98939299999999974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9.4771000000000605E-2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0.33993299999999937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0.60680500000000048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7.1089500000000001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0.19845800000000047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0.31744199999999978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8.8499999999999801E-2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0.9239310000000005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8.8499999999999801E-2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0.31744100000000053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0.83638000000000012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8.0297970000000003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0.11321899999999907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0.13159600000000005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3.6687999999999832E-2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0.38301500000000033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3.6687999999999832E-2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0.13159500000000079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0.18942499999999995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8.9753410000000002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34</c:v>
                </c:pt>
                <c:pt idx="2">
                  <c:v>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0.13856399999999969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0.3102330000000002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8.6490999999999651E-2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0.90295000000000059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8.6489999999999512E-2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0.3102330000000002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0.80081600000000019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4.2377019999999996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0.35241699999999998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0.33387000000000011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9.3079999999999607E-2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0.97174600000000044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9.3080999999999747E-2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0.33387000000000011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0.88703999999999983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6.5477499999999997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0.38756598525759944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0.15146800000000038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1.5812999999999997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0.15146799999999949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0.54329900000000109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0.6923130000000004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7.5186500000000001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0.91732099999999939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0.39345000000000052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0.10969099999999976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1.1451570000000002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0.10969099999999976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0.39344999999999963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0.424512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7.8219500000000002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1.1947100000000002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0.41874900000000004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0.11674399999999974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1.2187910000000004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0.11674399999999974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0.41874900000000004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0.85781500000000044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6.1864990000000004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The hospital and ward Q9. Did you get enough help from staff to wash or keep yourself clean?</c:v>
                </c:pt>
                <c:pt idx="2">
                  <c:v>The hospital and ward Q4. Did you get help from staff to keep in touch with your family and friends?</c:v>
                </c:pt>
                <c:pt idx="3">
                  <c:v>The hospital and ward Q5. Were you ever prevented from sleeping at night by noise from other patients?</c:v>
                </c:pt>
                <c:pt idx="4">
                  <c:v>The hospital and ward Q5. Were you ever prevented from sleeping at night by hospital lighting?</c:v>
                </c:pt>
              </c:strCache>
            </c:strRef>
          </c:cat>
          <c:val>
            <c:numRef>
              <c:f>Sheet1!$B$2:$B$6</c:f>
              <c:numCache>
                <c:formatCode>0.0</c:formatCode>
                <c:ptCount val="5"/>
                <c:pt idx="0">
                  <c:v>7.6</c:v>
                </c:pt>
                <c:pt idx="1">
                  <c:v>8.5</c:v>
                </c:pt>
                <c:pt idx="2">
                  <c:v>8.1</c:v>
                </c:pt>
                <c:pt idx="3">
                  <c:v>6.3</c:v>
                </c:pt>
                <c:pt idx="4">
                  <c:v>8.4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The hospital and ward Q9. Did you get enough help from staff to wash or keep yourself clean?</c:v>
                </c:pt>
                <c:pt idx="2">
                  <c:v>The hospital and ward Q4. Did you get help from staff to keep in touch with your family and friends?</c:v>
                </c:pt>
                <c:pt idx="3">
                  <c:v>The hospital and ward Q5. Were you ever prevented from sleeping at night by noise from other patients?</c:v>
                </c:pt>
                <c:pt idx="4">
                  <c:v>The hospital and ward Q5. Were you ever prevented from sleeping at night by hospital lighting?</c:v>
                </c:pt>
              </c:strCache>
            </c:strRef>
          </c:cat>
          <c:val>
            <c:numRef>
              <c:f>Sheet1!$C$2:$C$6</c:f>
              <c:numCache>
                <c:formatCode>0.0</c:formatCode>
                <c:ptCount val="5"/>
                <c:pt idx="0">
                  <c:v>6.7</c:v>
                </c:pt>
                <c:pt idx="1">
                  <c:v>8.1</c:v>
                </c:pt>
                <c:pt idx="2">
                  <c:v>7.7</c:v>
                </c:pt>
                <c:pt idx="3">
                  <c:v>6</c:v>
                </c:pt>
                <c:pt idx="4">
                  <c:v>8.1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Your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0.65226271412727999</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0.14169255719059998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0.11874499999999999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1.239684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0.11874499999999988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0.42592700000000017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0.89877800000000008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0.65226300000000004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Your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9.1009872404105199</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Operations and procedures Q34. After the operations or procedures, how well did hospital staff explain how the operation or procedure had gone?</c:v>
                </c:pt>
                <c:pt idx="3">
                  <c:v>Operations and procedures Q33. Beforehand, how well did hospital staff explain how you might feel after you had the operations or procedures?</c:v>
                </c:pt>
                <c:pt idx="4">
                  <c:v>Doctors Q18. When doctors spoke about your care in front of you, were you included in the conversation?</c:v>
                </c:pt>
              </c:strCache>
            </c:strRef>
          </c:cat>
          <c:val>
            <c:numRef>
              <c:f>Sheet1!$B$2:$B$6</c:f>
              <c:numCache>
                <c:formatCode>0.0</c:formatCode>
                <c:ptCount val="5"/>
                <c:pt idx="0">
                  <c:v>0.7</c:v>
                </c:pt>
                <c:pt idx="1">
                  <c:v>4.2</c:v>
                </c:pt>
                <c:pt idx="2">
                  <c:v>7.6</c:v>
                </c:pt>
                <c:pt idx="3">
                  <c:v>7.4</c:v>
                </c:pt>
                <c:pt idx="4">
                  <c:v>8.3000000000000007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Leaving hospital Q41. Thinking about any medicine you were to take at home, were you given any of the following?</c:v>
                </c:pt>
                <c:pt idx="2">
                  <c:v>Operations and procedures Q34. After the operations or procedures, how well did hospital staff explain how the operation or procedure had gone?</c:v>
                </c:pt>
                <c:pt idx="3">
                  <c:v>Operations and procedures Q33. Beforehand, how well did hospital staff explain how you might feel after you had the operations or procedures?</c:v>
                </c:pt>
                <c:pt idx="4">
                  <c:v>Doctors Q18. When doctors spoke about your care in front of you, were you included in the conversation?</c:v>
                </c:pt>
              </c:strCache>
            </c:strRef>
          </c:cat>
          <c:val>
            <c:numRef>
              <c:f>Sheet1!$C$2:$C$6</c:f>
              <c:numCache>
                <c:formatCode>0.0</c:formatCode>
                <c:ptCount val="5"/>
                <c:pt idx="0">
                  <c:v>1.4</c:v>
                </c:pt>
                <c:pt idx="1">
                  <c:v>4.5999999999999996</c:v>
                </c:pt>
                <c:pt idx="2">
                  <c:v>7.9</c:v>
                </c:pt>
                <c:pt idx="3">
                  <c:v>7.6</c:v>
                </c:pt>
                <c:pt idx="4">
                  <c:v>8.5</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0.26559500000000114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0.21797699999999942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6.0771000000000797E-2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0.63443499999999986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6.077099999999902E-2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0.21797699999999942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9.3053000000001163E-2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9.1009869999999999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Your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8.1686064284397801</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0.27684202827430049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7.9631000000000007E-2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0.83133999999999997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7.9630999999999119E-2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0.28562900000000013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0.4803670000000011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8.1686060000000005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6.8</c:v>
                </c:pt>
                <c:pt idx="2">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3.2</c:v>
                </c:pt>
                <c:pt idx="2">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6.1</c:v>
                </c:pt>
                <c:pt idx="1">
                  <c:v>7.2</c:v>
                </c:pt>
                <c:pt idx="2">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3.9000000000000004</c:v>
                </c:pt>
                <c:pt idx="1">
                  <c:v>2.8</c:v>
                </c:pt>
                <c:pt idx="2">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8.3000000000000007</c:v>
                </c:pt>
                <c:pt idx="2">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1.6999999999999993</c:v>
                </c:pt>
                <c:pt idx="2">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c:v>
                </c:pt>
                <c:pt idx="1">
                  <c:v>5.9</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4.0999999999999996</c:v>
                </c:pt>
                <c:pt idx="2">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8.1999999999999993</c:v>
                </c:pt>
                <c:pt idx="2">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1.8000000000000007</c:v>
                </c:pt>
                <c:pt idx="2">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2</c:v>
                </c:pt>
                <c:pt idx="2">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9.1</c:v>
                </c:pt>
                <c:pt idx="2">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0.90000000000000036</c:v>
                </c:pt>
                <c:pt idx="2">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8.4</c:v>
                </c:pt>
                <c:pt idx="2">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1.5999999999999996</c:v>
                </c:pt>
                <c:pt idx="2">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8.1999999999999993</c:v>
                </c:pt>
                <c:pt idx="2">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1.8000000000000007</c:v>
                </c:pt>
                <c:pt idx="2">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Your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7.1425986600291402</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8.1999999999999993</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1.8000000000000007</c:v>
                </c:pt>
                <c:pt idx="2">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c:v>
                </c:pt>
                <c:pt idx="2">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c:v>
                </c:pt>
                <c:pt idx="2">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7.6</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2.4000000000000004</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5.0999999999999996</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4.9000000000000004</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9.5</c:v>
                </c:pt>
                <c:pt idx="1">
                  <c:v>9.5</c:v>
                </c:pt>
                <c:pt idx="2">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c:v>
                </c:pt>
                <c:pt idx="1">
                  <c:v>0.5</c:v>
                </c:pt>
                <c:pt idx="2">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8.5</c:v>
                </c:pt>
                <c:pt idx="2">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1.5</c:v>
                </c:pt>
                <c:pt idx="2">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Hospitals NHS Foundation Trust</c:v>
                </c:pt>
              </c:strCache>
            </c:strRef>
          </c:cat>
          <c:val>
            <c:numRef>
              <c:f>Sheet1!$B$2:$B$6</c:f>
              <c:numCache>
                <c:formatCode>0.0</c:formatCode>
                <c:ptCount val="5"/>
                <c:pt idx="0">
                  <c:v>6.3</c:v>
                </c:pt>
                <c:pt idx="1">
                  <c:v>6.3</c:v>
                </c:pt>
                <c:pt idx="2">
                  <c:v>6.7</c:v>
                </c:pt>
                <c:pt idx="3">
                  <c:v>6.7</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Hospitals NHS Foundation Trust</c:v>
                </c:pt>
              </c:strCache>
            </c:strRef>
          </c:cat>
          <c:val>
            <c:numRef>
              <c:f>Sheet1!$C$2:$C$6</c:f>
              <c:numCache>
                <c:formatCode>0.0</c:formatCode>
                <c:ptCount val="5"/>
                <c:pt idx="0">
                  <c:v>3.7</c:v>
                </c:pt>
                <c:pt idx="1">
                  <c:v>3.7</c:v>
                </c:pt>
                <c:pt idx="2">
                  <c:v>3.3</c:v>
                </c:pt>
                <c:pt idx="3">
                  <c:v>3.3</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c:v>
                </c:pt>
                <c:pt idx="1">
                  <c:v>8.9</c:v>
                </c:pt>
                <c:pt idx="2">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c:v>
                </c:pt>
                <c:pt idx="1">
                  <c:v>1.0999999999999996</c:v>
                </c:pt>
                <c:pt idx="2">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8.4</c:v>
                </c:pt>
                <c:pt idx="2">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1.5999999999999996</c:v>
                </c:pt>
                <c:pt idx="2">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9</c:v>
                </c:pt>
                <c:pt idx="2">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c:v>
                </c:pt>
                <c:pt idx="2">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9.1999999999999993</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0.80000000000000071</c:v>
                </c:pt>
                <c:pt idx="2">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0</c:v>
                </c:pt>
                <c:pt idx="2">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9.1</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0.90000000000000036</c:v>
                </c:pt>
                <c:pt idx="2">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7.2</c:v>
                </c:pt>
                <c:pt idx="2">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2.8</c:v>
                </c:pt>
                <c:pt idx="2">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7.9</c:v>
                </c:pt>
                <c:pt idx="2">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2.0999999999999996</c:v>
                </c:pt>
                <c:pt idx="2">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7.3</c:v>
                </c:pt>
                <c:pt idx="2">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2.7</c:v>
                </c:pt>
                <c:pt idx="2">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8.4</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c:v>
                </c:pt>
                <c:pt idx="2">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c:v>
                </c:pt>
                <c:pt idx="2">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0.49303044194089996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0.16590600000000055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1.7320359999999999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0.76099399999999928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0.79138400000000075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6.6761460000000001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7.5</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2.5</c:v>
                </c:pt>
                <c:pt idx="2">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c:v>
                </c:pt>
                <c:pt idx="1">
                  <c:v>6.4</c:v>
                </c:pt>
                <c:pt idx="2">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3.5999999999999996</c:v>
                </c:pt>
                <c:pt idx="2">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9.1999999999999993</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9.4</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0.80000000000000071</c:v>
                </c:pt>
                <c:pt idx="1">
                  <c:v>0.59999999999999964</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5.5499000000000187E-2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0.49389400000000006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0.13769399999999976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1.4375070000000001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0.6315880000000007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0.32762899999999995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7.6090520000000001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9</c:v>
                </c:pt>
                <c:pt idx="2">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c:v>
                </c:pt>
                <c:pt idx="2">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c:v>
                </c:pt>
                <c:pt idx="1">
                  <c:v>8.4</c:v>
                </c:pt>
                <c:pt idx="2">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1.9000000000000004</c:v>
                </c:pt>
                <c:pt idx="1">
                  <c:v>1.5999999999999996</c:v>
                </c:pt>
                <c:pt idx="2">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8.8000000000000007</c:v>
                </c:pt>
                <c:pt idx="2">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1.1999999999999993</c:v>
                </c:pt>
                <c:pt idx="2">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7.3</c:v>
                </c:pt>
                <c:pt idx="1">
                  <c:v>7.5</c:v>
                </c:pt>
                <c:pt idx="2">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2.7</c:v>
                </c:pt>
                <c:pt idx="1">
                  <c:v>2.5</c:v>
                </c:pt>
                <c:pt idx="2">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7.9</c:v>
                </c:pt>
                <c:pt idx="2">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2.0999999999999996</c:v>
                </c:pt>
                <c:pt idx="2">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6.3</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7.3</c:v>
                </c:pt>
                <c:pt idx="2">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3.7</c:v>
                </c:pt>
                <c:pt idx="1">
                  <c:v>2.7</c:v>
                </c:pt>
                <c:pt idx="2">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6.9</c:v>
                </c:pt>
                <c:pt idx="1">
                  <c:v>7.3</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2.7</c:v>
                </c:pt>
                <c:pt idx="2">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0</c:v>
                </c:pt>
                <c:pt idx="2">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9</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c:v>
                </c:pt>
                <c:pt idx="2">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Your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7.8962947162872004</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7.4</c:v>
                </c:pt>
                <c:pt idx="2">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2.5999999999999996</c:v>
                </c:pt>
                <c:pt idx="2">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8.1999999999999993</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10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1.8000000000000007</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8.9</c:v>
                </c:pt>
                <c:pt idx="1">
                  <c:v>9.1</c:v>
                </c:pt>
                <c:pt idx="2">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0.90000000000000036</c:v>
                </c:pt>
                <c:pt idx="2">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3.9</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4.4000000000000004</c:v>
                </c:pt>
                <c:pt idx="2">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6.1</c:v>
                </c:pt>
                <c:pt idx="1">
                  <c:v>5.6</c:v>
                </c:pt>
                <c:pt idx="2">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6.9</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3.0999999999999996</c:v>
                </c:pt>
                <c:pt idx="2">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6.8</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0</c:v>
                </c:pt>
                <c:pt idx="2">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8.4</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1.5999999999999996</c:v>
                </c:pt>
                <c:pt idx="2">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6.9</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8.6</c:v>
                </c:pt>
                <c:pt idx="2">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3.0999999999999996</c:v>
                </c:pt>
                <c:pt idx="1">
                  <c:v>1.4000000000000004</c:v>
                </c:pt>
                <c:pt idx="2">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6.3</c:v>
                </c:pt>
                <c:pt idx="2">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3.7</c:v>
                </c:pt>
                <c:pt idx="2">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0.6</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0.7</c:v>
                </c:pt>
                <c:pt idx="1">
                  <c:v>0</c:v>
                </c:pt>
                <c:pt idx="2">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9.3000000000000007</c:v>
                </c:pt>
                <c:pt idx="1">
                  <c:v>9.4</c:v>
                </c:pt>
                <c:pt idx="2">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96.673199999999994</c:v>
                </c:pt>
                <c:pt idx="1">
                  <c:v>0.39140000000000003</c:v>
                </c:pt>
                <c:pt idx="2">
                  <c:v>0.58709999999999996</c:v>
                </c:pt>
                <c:pt idx="3">
                  <c:v>0</c:v>
                </c:pt>
                <c:pt idx="4">
                  <c:v>0</c:v>
                </c:pt>
                <c:pt idx="5">
                  <c:v>2.3483000000000001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0.15304099999999998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0.43029199999999967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0.11996200000000012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1.2523869999999997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0.55025400000000069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0.56652099999999983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8.1055879999999991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9.3000000000000007</c:v>
                </c:pt>
                <c:pt idx="2">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0.69999999999999929</c:v>
                </c:pt>
                <c:pt idx="2">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7.8</c:v>
                </c:pt>
                <c:pt idx="1">
                  <c:v>8.4</c:v>
                </c:pt>
                <c:pt idx="2">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2.2000000000000002</c:v>
                </c:pt>
                <c:pt idx="1">
                  <c:v>1.5999999999999996</c:v>
                </c:pt>
                <c:pt idx="2">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3.7748097101900413E-2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0.18630699999999933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1.9450140000000005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0.85456899999999969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1.6506590000000001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6.3385170000000004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0.12628900000000076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0.30116099999999957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8.3961000000000396E-2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0.8765439999999991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0.38512099999999982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0.52266900000000049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7.9941750000000003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0.10301199999999966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0.28235200000000038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7.87179999999994E-2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0.82180100000000067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0.36106999999999978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0.46078600000000058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8.3777120000000007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0.42517309375559975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0.16254200000000019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1.6969219999999998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0.74556600000000106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0.74151899999999848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7.5526850000000003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7.7664000000000399E-2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0.23538100000000028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6.5622999999998655E-2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0.68509000000000064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6.5623000000000431E-2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0.23538199999999954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0.14096400000000031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9.1160739999999993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0.28017802279210002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0.10071299999999983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1.0514290000000006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0.10071299999999894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0.36124700000000054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0.26859999999999928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8.512302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0.2236283685358007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9.6464000000000105E-2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1.0070609999999993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9.6462999999999965E-2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0.34600400000000064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0.41701499999999925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8.1792160000000003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20.8748</c:v>
                </c:pt>
                <c:pt idx="1">
                  <c:v>0.1988</c:v>
                </c:pt>
                <c:pt idx="2">
                  <c:v>74.950299999999999</c:v>
                </c:pt>
                <c:pt idx="3">
                  <c:v>0</c:v>
                </c:pt>
                <c:pt idx="4">
                  <c:v>0</c:v>
                </c:pt>
                <c:pt idx="5">
                  <c:v>0.59640000000000004</c:v>
                </c:pt>
                <c:pt idx="6">
                  <c:v>0</c:v>
                </c:pt>
                <c:pt idx="7">
                  <c:v>2.5844999999999998</c:v>
                </c:pt>
                <c:pt idx="8">
                  <c:v>0.79520000000000002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0.57437399999999972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0.37563100000000027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0.1047229999999999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1.0932949999999995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0.1047229999999999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0.37563100000000027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0.39870999999999945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8.4721720000000005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0.35099496031469979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0.11340899999999987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1.1839750000000002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0.11340899999999987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0.40678700000000045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0.69392500000000013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6.9783350000000004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0.34071500992980042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0.14795200000000008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1.5445979999999988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0.14795200000000008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0.53068800000000138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0.39508599999999916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7.5670650000000004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0.43434953586259972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0.18554500000000029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1.9370580000000004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0.1855449999999994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0.66552900000000026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0.93988300000000091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5.8789389999999999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0.35203299999999871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0.16638200000000047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4.6387000000001066E-2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0.48426599999999986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4.6386000000000038E-2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0.16638299999999973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0.10288699999999906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9.5790520000000008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0.78480000000000005</c:v>
                </c:pt>
                <c:pt idx="1">
                  <c:v>0.21519999999999995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0.78480000000000005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Your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8.6440937362854502</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0.13275100000000073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0.23551999999999929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6.5661000000000413E-2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0.68549400000000027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6.5660999999998637E-2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0.23552000000000106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0.22146199999999894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8.5509850000000007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1.8687000000001674E-2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0.19625499999999896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5.4714000000000595E-2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0.57120999999999889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5.4714000000000595E-2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0.19625500000000073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0.18737299999999912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9.0574600000000007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0.17689123587500077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7.9683999999998534E-2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0.83188100000000098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7.9682999999999282E-2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0.28581500000000126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0.11404399999999981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8.323836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48.418999999999997</c:v>
                </c:pt>
                <c:pt idx="2">
                  <c:v>51.1858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Your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8.5655753596548205</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0.16694600000000026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0.2674480000000008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7.4561999999998463E-2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0.77842200000000084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7.4562000000000239E-2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0.26744799999999991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0.2203160000000004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8.9386910000000004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7.6793000000000333E-2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0.23374399999999973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6.5165000000000362E-2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0.68032299999999957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6.5165999999999613E-2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0.23374300000000048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3.2877000000000933E-2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9.0431869999999996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0.13701499999999989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0.28537299999999988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7.9560000000000741E-2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0.83059300000000036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7.9559999999998965E-2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0.28537299999999988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0.10754600000000103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8.8211510000000004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0.46346799999999977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0.34804999999999975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9.7033999999999843E-2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1.0130170000000005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9.7032999999999703E-2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0.34805000000000064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0.77144499999999994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7.4592720000000003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Your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8.0324482152769292</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0.4453939999999994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0.27474000000000043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7.6595000000000191E-2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0.79964699999999933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7.6595000000001079E-2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0.27474099999999879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0.2661560000000005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7.9307689999999997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0.20289570072940055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8.7316999999999645E-2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0.91157200000000049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8.7315999999999505E-2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0.31319500000000033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0.62753700000000023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7.050751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0.13800846760380026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6.2091999999999814E-2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0.64823299999999939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6.2091999999999814E-2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0.22271800000000042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0.28617900000000063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8.7205980000000007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0.19282500000000002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0.37446399999999969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0.10439799999999977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1.0898970000000006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0.10439799999999977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0.37446399999999969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0.57686499999999974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7.669022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0.15078802761540011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0.14421099999999942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1.5055450000000006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0.14421099999999942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0.51727100000000004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1.5954720000000009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6.3087010000000001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3.3268</c:v>
                </c:pt>
                <c:pt idx="1">
                  <c:v>7.4363999999999999</c:v>
                </c:pt>
                <c:pt idx="2">
                  <c:v>23.287700000000001</c:v>
                </c:pt>
                <c:pt idx="3">
                  <c:v>65.949100000000001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0.11991616872100153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3.9471999999999952E-2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0.41208499999999937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3.9471999999999952E-2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0.14158300000000068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0.14823599999999892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9.3649039999999992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0.22854700000000072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0.20056100000000043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5.5913999999999575E-2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0.58374300000000012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5.5913999999999575E-2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0.20056100000000043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0.21809099999999937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8.8437669999999997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0.26790397606460026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8.6565000000000225E-2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0.90373199999999976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8.6565999999999477E-2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0.31050100000000036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0.44787299999999952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8.3710749999999994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Your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7.9586361759075999</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0.1003229999999995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0.21659200000000034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6.0384000000000881E-2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0.63040299999999938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6.0384000000000881E-2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0.21659199999999856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0.14768500000000095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8.8337579999999996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0.50261699999999987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0.27261399999999991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7.6003000000000043E-2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0.79345700000000008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7.6003000000000043E-2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0.2726140000000008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0.3845099999999988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7.4020250000000001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5.8698999999999835E-2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0.30461999999999989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8.4926000000000279E-2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0.8866120000000004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8.4925999999999391E-2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0.30461999999999989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0.46909400000000012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7.6401260000000004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Your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7.1857359413520898</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RTX | University Hospitals of Morecambe Bay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RTX | University Hospitals of Morecambe Bay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RTX | University Hospitals of Morecambe Bay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University Hospitals of Morecambe Bay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57979881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33686315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hospital lighting?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090600995"/>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7644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19539143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054279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1583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25149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60789885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52833940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397955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8315878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8610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140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6045183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449138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403702020"/>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444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3529528"/>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7734392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77616420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770122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40416917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02124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22553000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1739739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73669979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73572112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14578455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30847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448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699621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7572635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8800166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08564895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5822730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9052894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3779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9198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27940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407405234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62628980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318454411"/>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89049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3088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64655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537034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0536224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31799770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159060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68636948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519284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120705639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54803178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18772795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6076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23409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1083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5087275"/>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39164959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17543850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636008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18827934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649788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22028583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03455431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24182110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16855343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720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90024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2938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796291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0978337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469041342"/>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060355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7488976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684342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53406604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4517376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28963121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20416848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0125930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65605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6637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293023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0040627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6089133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69931434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44528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858890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24336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711626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70418373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180423497"/>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839101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4709727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13610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5518138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7557674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21286550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969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16173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55240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829588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3366845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86205162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15399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9701100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20583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4965703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6590827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76061124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14220612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95993329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34509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2942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83854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8157748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74124252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5142301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51162799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694670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6594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8370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04748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22354325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0756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26807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19915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7897012"/>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1076583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99906127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23933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351285815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07901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71314328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20609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20417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2328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4143167"/>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48883608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60441592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74677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9657561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942482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97211361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5472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76708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6343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902500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0242752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91007657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3349911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69218592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96141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47290925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49771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7513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9922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42541188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0737290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586816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(57)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6797091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8080242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570070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4905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98561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69297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26545228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911519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8630018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5774858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43245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99526016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437201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28262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1406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8518266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7270187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606914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8386341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4457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6681098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2291074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70901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6927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688131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04175594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11679678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5152705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5889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5700400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2416098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46459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74878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8869386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5023591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1775674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(108)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1485809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6833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5373652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2912420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(150)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(114)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506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78888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2698983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6272663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7560555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(85)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8193668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7101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9556944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6740411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0108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09285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6698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844495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5746129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6002218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9330335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(51)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4234091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2044899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758717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(95)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8041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116112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85474700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1815884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23204851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84126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3728322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9997938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00829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34603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5117918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151467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21762755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427895501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0098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8477749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4186103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5063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49440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32456046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40748688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9607178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(241)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1844939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9378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1873213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8595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9178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12623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878048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24813343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479187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37008909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46847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75319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7604236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69231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8110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2761688714"/>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5647690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68681265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71116831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09321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42511344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8076904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(242)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51241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6018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67352786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7948968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3117718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6126519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15692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37864815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7431082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54815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4260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006701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323801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515470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2452054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54090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5604992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41929254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647465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765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9283057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566410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935832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(146)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4393038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07329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3372771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7071524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88228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88456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2746437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4087961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9783580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3937334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48437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34200851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23628528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(129)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(87)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80270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56290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3862464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0548877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5009613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41266718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6757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815792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9800282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9794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70771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488209137"/>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8023438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7663286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40733150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631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00901774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6400044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45898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87747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10659104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547609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9248935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9228880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55862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684525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8466718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99980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67592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20574807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6762807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90432432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849704797"/>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349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83286600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40591939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6342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29017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20457039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3319502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372208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73237109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42402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133390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8552134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5144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50949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3570679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5637058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6380345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746643981"/>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44338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5133981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9230295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(138)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183665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26915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6962022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11383557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21843069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(236)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9578369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39758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10920655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08308305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0141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0452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74242206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695954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177153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6379977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ROYAL LANCASTER INFIRMARY (260)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FURNESS GENERAL HOSPITAL (174)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WESTMORLAND GENERAL HOSPITAL (69)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97882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39717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5000913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062105799"/>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378996748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32780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3065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96229757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39821580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39836609"/>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04899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939619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05241940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12635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50195703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10175525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037888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461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24981479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15440854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71187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959377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86800659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08475794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02695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1673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412191375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59584784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0.9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01521977"/>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651690527"/>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42710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4622"/>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799139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19193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8559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32343007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67383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384155536"/>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06923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672941187"/>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7297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35869706"/>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Q46. After leaving hospital, did you get enough support from health or social care services to help you recover or manage your condition?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Q18. When doctors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3479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University Hospitals of Morecambe Bay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95913312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Help to wash and keep clean: patients getting enough help to wash and keep clean
Keeping in touch: patients getting help from staff to keep in touch with family and friends during their stay in hospital
Noise from other patients: patients not being bothered by noise at night from other patients
Disturbance from hospital lighting: patients not being bothered at night by hospital lighting</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56069459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Information about medicines to take at home: patients being given information about medicines they were to take at home
After the operation or procedure: patients being given an explanation from staff of how their operation or procedure went
Expectations after the operation or procedure: patients being given an explanation from staff, before their operation or procedure, of how they might feel afterwards
Including patients: patients feeling included in doctors' conversations about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University Hospitals of Morecambe Bay NHS Foundation Trust who had attended in late 2021. Responses were received from 511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80470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096028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243485465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796202"/>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1537193118"/>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18067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67368595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97240731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708386352"/>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12225862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8807858"/>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918485805"/>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417723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554932421"/>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1558869"/>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687363712"/>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77903184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19335</TotalTime>
  <Words>16788</Words>
  <Application>Microsoft Office PowerPoint</Application>
  <PresentationFormat>Widescreen</PresentationFormat>
  <Paragraphs>2431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University Hospitals of Morecambe Bay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